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009999"/>
    <a:srgbClr val="FFCC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4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02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3425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60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812001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451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713887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6578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74674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672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3865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491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55430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744870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903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110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0960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584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E21ECF-172C-4895-A2A9-C53FE26E890D}" type="datetimeFigureOut">
              <a:rPr lang="ru-RU" smtClean="0"/>
              <a:t>09.11.2023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CB4123B1-A985-4F0A-8B36-3251C8DF508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983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2" r:id="rId1"/>
    <p:sldLayoutId id="2147484153" r:id="rId2"/>
    <p:sldLayoutId id="2147484154" r:id="rId3"/>
    <p:sldLayoutId id="2147484155" r:id="rId4"/>
    <p:sldLayoutId id="2147484156" r:id="rId5"/>
    <p:sldLayoutId id="2147484157" r:id="rId6"/>
    <p:sldLayoutId id="2147484158" r:id="rId7"/>
    <p:sldLayoutId id="2147484159" r:id="rId8"/>
    <p:sldLayoutId id="2147484160" r:id="rId9"/>
    <p:sldLayoutId id="2147484161" r:id="rId10"/>
    <p:sldLayoutId id="2147484162" r:id="rId11"/>
    <p:sldLayoutId id="2147484163" r:id="rId12"/>
    <p:sldLayoutId id="2147484164" r:id="rId13"/>
    <p:sldLayoutId id="2147484165" r:id="rId14"/>
    <p:sldLayoutId id="2147484166" r:id="rId15"/>
    <p:sldLayoutId id="214748416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E719EC-F459-2EAF-7F8A-1FA9504B59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522624"/>
            <a:ext cx="12192000" cy="2514596"/>
          </a:xfrm>
        </p:spPr>
        <p:txBody>
          <a:bodyPr>
            <a:normAutofit fontScale="90000"/>
          </a:bodyPr>
          <a:lstStyle/>
          <a:p>
            <a:pPr algn="ctr"/>
            <a:br>
              <a:rPr lang="ru-RU" sz="4900" b="1" i="0" dirty="0">
                <a:solidFill>
                  <a:srgbClr val="000000"/>
                </a:solidFill>
                <a:effectLst/>
                <a:latin typeface="UICTFontTextStyleEmphasizedBody"/>
              </a:rPr>
            </a:br>
            <a:br>
              <a:rPr lang="ru-RU" sz="4900" b="1" i="0" dirty="0">
                <a:solidFill>
                  <a:srgbClr val="000000"/>
                </a:solidFill>
                <a:effectLst/>
                <a:latin typeface="UICTFontTextStyleEmphasizedBody"/>
              </a:rPr>
            </a:br>
            <a:r>
              <a:rPr lang="ru-RU" sz="4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педагогических </a:t>
            </a:r>
            <a:br>
              <a:rPr lang="ru-RU" sz="4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работников в 2023 году: </a:t>
            </a:r>
            <a:br>
              <a:rPr lang="ru-RU" sz="4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действующий порядок и изменения</a:t>
            </a:r>
            <a:br>
              <a:rPr lang="ru-RU" sz="6000" dirty="0">
                <a:solidFill>
                  <a:srgbClr val="800000"/>
                </a:solidFill>
              </a:rPr>
            </a:br>
            <a:endParaRPr lang="ru-RU" dirty="0"/>
          </a:p>
        </p:txBody>
      </p:sp>
      <p:sp>
        <p:nvSpPr>
          <p:cNvPr id="7" name="Прямоугольный треугольник 6">
            <a:extLst>
              <a:ext uri="{FF2B5EF4-FFF2-40B4-BE49-F238E27FC236}">
                <a16:creationId xmlns:a16="http://schemas.microsoft.com/office/drawing/2014/main" id="{C882F693-621A-5DC4-8EA3-CE9F7C70A28D}"/>
              </a:ext>
            </a:extLst>
          </p:cNvPr>
          <p:cNvSpPr/>
          <p:nvPr/>
        </p:nvSpPr>
        <p:spPr>
          <a:xfrm>
            <a:off x="-1" y="5037220"/>
            <a:ext cx="3384885" cy="1820779"/>
          </a:xfrm>
          <a:prstGeom prst="rtTriangle">
            <a:avLst/>
          </a:prstGeom>
          <a:solidFill>
            <a:srgbClr val="009999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70AF149B-7BC8-1FE5-1C90-C6B5FD674EB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7910" y="451670"/>
            <a:ext cx="7766936" cy="1096899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Липецкая городская организация Профессионального союза работников народного образования и науки Российской Федерации</a:t>
            </a:r>
          </a:p>
        </p:txBody>
      </p:sp>
      <p:pic>
        <p:nvPicPr>
          <p:cNvPr id="3" name="Рисунок 2" descr="Профсоюзный комитет МДОУ детский сад № 4 города Алушты | Детский сад № 4  «Сказка»">
            <a:extLst>
              <a:ext uri="{FF2B5EF4-FFF2-40B4-BE49-F238E27FC236}">
                <a16:creationId xmlns:a16="http://schemas.microsoft.com/office/drawing/2014/main" id="{E44D0FE8-8356-5DA7-D951-AFD467A09F7C}"/>
              </a:ext>
            </a:extLst>
          </p:cNvPr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3478"/>
            <a:ext cx="2842352" cy="1525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 descr="2023-й – Год педагога и наставника - Новости организации">
            <a:extLst>
              <a:ext uri="{FF2B5EF4-FFF2-40B4-BE49-F238E27FC236}">
                <a16:creationId xmlns:a16="http://schemas.microsoft.com/office/drawing/2014/main" id="{CE48BE43-E49F-C398-8D38-9078793AD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24846" y="243012"/>
            <a:ext cx="2195736" cy="1079571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3CFA905-00BB-3AC9-41E5-C4B93504C036}"/>
              </a:ext>
            </a:extLst>
          </p:cNvPr>
          <p:cNvSpPr txBox="1"/>
          <p:nvPr/>
        </p:nvSpPr>
        <p:spPr>
          <a:xfrm>
            <a:off x="6096000" y="4891490"/>
            <a:ext cx="374573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правовой инспектор труда</a:t>
            </a:r>
          </a:p>
          <a:p>
            <a:pPr algn="r"/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Пендюрина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Ирина Сергеевна</a:t>
            </a:r>
          </a:p>
          <a:p>
            <a:pPr algn="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22-08-58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D44FDC7-B668-329F-8471-B7129FFC5E35}"/>
              </a:ext>
            </a:extLst>
          </p:cNvPr>
          <p:cNvSpPr txBox="1"/>
          <p:nvPr/>
        </p:nvSpPr>
        <p:spPr>
          <a:xfrm>
            <a:off x="3536414" y="6059277"/>
            <a:ext cx="42525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9 ноября 2023 г.</a:t>
            </a:r>
          </a:p>
        </p:txBody>
      </p:sp>
    </p:spTree>
    <p:extLst>
      <p:ext uri="{BB962C8B-B14F-4D97-AF65-F5344CB8AC3E}">
        <p14:creationId xmlns:p14="http://schemas.microsoft.com/office/powerpoint/2010/main" val="52681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80B26C-0E5D-CE41-E7EF-AEA760202D2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219859"/>
            <a:ext cx="10906125" cy="2511425"/>
          </a:xfrm>
        </p:spPr>
        <p:txBody>
          <a:bodyPr>
            <a:noAutofit/>
          </a:bodyPr>
          <a:lstStyle/>
          <a:p>
            <a:pPr algn="ctr"/>
            <a:r>
              <a:rPr lang="ru-RU" sz="3000" cap="non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3000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инюстом </a:t>
            </a:r>
            <a:r>
              <a:rPr lang="ru-RU" sz="3000" cap="non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3000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оссии 2 июня 2023 года зарегистрирован </a:t>
            </a:r>
            <a:br>
              <a:rPr lang="ru-RU" sz="3000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1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Российской </a:t>
            </a:r>
            <a:r>
              <a:rPr lang="ru-RU" sz="3000" b="1" cap="non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3000" b="1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едерации от 24.03.2023 №196 «Об утверждении Порядка проведения аттестации педагогических работников организаций, осуществляющих образовательную деятельность»</a:t>
            </a:r>
            <a:r>
              <a:rPr lang="ru-RU" sz="3000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000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000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Новый порядок вступает в силу с 1 сентября 2023 года </a:t>
            </a:r>
            <a:br>
              <a:rPr lang="ru-RU" sz="3000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 действует до 31 августа 2029 года.</a:t>
            </a:r>
            <a:r>
              <a:rPr lang="ru-RU" sz="3000" b="1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3000" b="1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000" b="1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cap="none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3000" b="0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режний порядок утратил силу. </a:t>
            </a:r>
            <a:br>
              <a:rPr lang="ru-RU" sz="3000" b="0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ru-RU" sz="3000" b="0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000" b="0" i="0" cap="non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Ранее присвоенные квалификационные категории сохранятся в течение срока, на который они были установлены.</a:t>
            </a:r>
            <a:endParaRPr lang="ru-RU" sz="30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8539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22">
            <a:extLst>
              <a:ext uri="{FF2B5EF4-FFF2-40B4-BE49-F238E27FC236}">
                <a16:creationId xmlns:a16="http://schemas.microsoft.com/office/drawing/2014/main" id="{F1111ECB-6613-4417-B7E1-780577FFD058}"/>
              </a:ext>
            </a:extLst>
          </p:cNvPr>
          <p:cNvSpPr txBox="1"/>
          <p:nvPr/>
        </p:nvSpPr>
        <p:spPr>
          <a:xfrm>
            <a:off x="677779" y="305068"/>
            <a:ext cx="9685421" cy="58169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4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регулирует проведение аттестации в случаях, когда необходимо:</a:t>
            </a:r>
          </a:p>
          <a:p>
            <a:pPr algn="l"/>
            <a:endParaRPr lang="ru-RU" sz="40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ru-RU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подтвердить соответствие работника должности;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ru-RU" sz="3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ru-RU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присвоить первую и высшую категории;</a:t>
            </a:r>
          </a:p>
          <a:p>
            <a:pPr algn="l"/>
            <a:endParaRPr lang="ru-RU" sz="36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algn="l">
              <a:buFont typeface="Wingdings" panose="05000000000000000000" pitchFamily="2" charset="2"/>
              <a:buChar char="Ø"/>
            </a:pPr>
            <a:r>
              <a:rPr lang="ru-RU" sz="36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установить категорию «педагог-методист» и «педагог-наставник».</a:t>
            </a:r>
          </a:p>
        </p:txBody>
      </p:sp>
    </p:spTree>
    <p:extLst>
      <p:ext uri="{BB962C8B-B14F-4D97-AF65-F5344CB8AC3E}">
        <p14:creationId xmlns:p14="http://schemas.microsoft.com/office/powerpoint/2010/main" val="128423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4D3B5B4-4C28-B1FB-98CB-10739B35C445}"/>
              </a:ext>
            </a:extLst>
          </p:cNvPr>
          <p:cNvSpPr txBox="1"/>
          <p:nvPr/>
        </p:nvSpPr>
        <p:spPr>
          <a:xfrm>
            <a:off x="-921822" y="99798"/>
            <a:ext cx="1185368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на соответствие </a:t>
            </a:r>
          </a:p>
          <a:p>
            <a:pPr algn="ctr"/>
            <a:r>
              <a:rPr lang="ru-RU" sz="4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занимаемой должности</a:t>
            </a:r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3ECDB4-DFC2-2AD6-15C0-07B60D2DB053}"/>
              </a:ext>
            </a:extLst>
          </p:cNvPr>
          <p:cNvSpPr txBox="1"/>
          <p:nvPr/>
        </p:nvSpPr>
        <p:spPr>
          <a:xfrm>
            <a:off x="415658" y="1668897"/>
            <a:ext cx="9806516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Новый Порядок уточняет состав аттестационной комиссии. 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нее должны входить не менее 5 человек.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Ранее отсутствие в комиссии руководителя организации было рекомендацией, теперь 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руководитель образовательной организации в состав аттестационной комиссии не входит.</a:t>
            </a:r>
          </a:p>
          <a:p>
            <a:pPr algn="l"/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на соответствие по-прежнему проводится 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один раз в пять лет.</a:t>
            </a:r>
          </a:p>
          <a:p>
            <a:pPr algn="l"/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Группы лиц, которые не проходят аттестацию на соответствие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/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работники, которые имеют первую или высшую категории;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молодые специалисты, которые работают в образовательной организации менее 2 лет;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беременные и находящиеся в отпуске по беременности и родам, в декрете (аттестация возможна не ранее чем через 2 года после их выхода из указанных отпусков);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отсутствовавшие на рабочем месте более 4 месяцев в связи с заболеванием (аттестация возможна не ранее чем через год после их выхода на работу).</a:t>
            </a:r>
          </a:p>
        </p:txBody>
      </p:sp>
    </p:spTree>
    <p:extLst>
      <p:ext uri="{BB962C8B-B14F-4D97-AF65-F5344CB8AC3E}">
        <p14:creationId xmlns:p14="http://schemas.microsoft.com/office/powerpoint/2010/main" val="3233209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208DCC5-825E-CD3F-45D8-D76C47197126}"/>
              </a:ext>
            </a:extLst>
          </p:cNvPr>
          <p:cNvSpPr txBox="1"/>
          <p:nvPr/>
        </p:nvSpPr>
        <p:spPr>
          <a:xfrm>
            <a:off x="0" y="180103"/>
            <a:ext cx="10426891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4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на первую и </a:t>
            </a:r>
          </a:p>
          <a:p>
            <a:pPr algn="ctr"/>
            <a:r>
              <a:rPr lang="ru-RU" sz="4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высшую категории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3E4628-9592-8CC6-BD7D-738B8D901608}"/>
              </a:ext>
            </a:extLst>
          </p:cNvPr>
          <p:cNvSpPr txBox="1"/>
          <p:nvPr/>
        </p:nvSpPr>
        <p:spPr>
          <a:xfrm>
            <a:off x="714802" y="1862878"/>
            <a:ext cx="8997285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Главное изменение — из Порядка исключен срок действия категории 5 лет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ервая и высшая категории, присвоенные с 1 сентября 2023 года, будут бессрочными.</a:t>
            </a:r>
          </a:p>
          <a:p>
            <a:pPr algn="l"/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также касается состава аттестационной комиссии: теперь в нее 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входит не менее 7 человек.</a:t>
            </a:r>
          </a:p>
          <a:p>
            <a:pPr algn="l"/>
            <a:endParaRPr lang="ru-RU" sz="2000" b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Предусмотрены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0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овые способы подачи заявления</a:t>
            </a:r>
            <a:r>
              <a:rPr lang="ru-RU" sz="20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Заявление может быть подано непосредственно в аттестационную комиссию, либо направлено по почте письмом с уведомлением о вручении или через интернет, в том числе посредством Единого портала государственных и муниципальных услуг («Госуслуги»).</a:t>
            </a:r>
          </a:p>
        </p:txBody>
      </p:sp>
    </p:spTree>
    <p:extLst>
      <p:ext uri="{BB962C8B-B14F-4D97-AF65-F5344CB8AC3E}">
        <p14:creationId xmlns:p14="http://schemas.microsoft.com/office/powerpoint/2010/main" val="26559361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505016E-DA8F-CA26-CB30-EF6A00CB032C}"/>
              </a:ext>
            </a:extLst>
          </p:cNvPr>
          <p:cNvSpPr txBox="1"/>
          <p:nvPr/>
        </p:nvSpPr>
        <p:spPr>
          <a:xfrm>
            <a:off x="624386" y="396881"/>
            <a:ext cx="8806218" cy="5601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Введены новые квалификационные категории: «педагог-методист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4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4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педагог-наставник»</a:t>
            </a:r>
          </a:p>
          <a:p>
            <a:br>
              <a:rPr lang="ru-RU" dirty="0"/>
            </a:b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Аттестация в целях установления таких категорий проводится 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желанию педагогических работников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федеральными и региональными аттестационными комиссиями. </a:t>
            </a:r>
          </a:p>
          <a:p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Допускаются педагогические работники, 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имеющие высшую квалификационную категорию.</a:t>
            </a:r>
          </a:p>
          <a:p>
            <a:endParaRPr lang="ru-RU" sz="2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 заявлению на такую аттестацию прилагается 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ходатайство работодателя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характеризующее деятельность педагогического работника</a:t>
            </a:r>
            <a:r>
              <a:rPr lang="ru-RU" b="0" i="0" dirty="0">
                <a:solidFill>
                  <a:srgbClr val="000000"/>
                </a:solidFill>
                <a:effectLst/>
                <a:latin typeface="Montserrat" panose="020B0604020202020204" pitchFamily="2" charset="-52"/>
              </a:rPr>
              <a:t>. 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Такое ходатайство формируется </a:t>
            </a:r>
            <a:r>
              <a:rPr lang="ru-RU" sz="2000" b="1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 основе решения педагогического совета образовательной организации.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9952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DDDDD">
            <a:alpha val="7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595C638A-52EE-61B8-B15D-398C60A0E3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944" y="3111690"/>
            <a:ext cx="3243334" cy="29828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3A88A73-F12F-793E-E377-71D902FCA5CB}"/>
              </a:ext>
            </a:extLst>
          </p:cNvPr>
          <p:cNvSpPr txBox="1"/>
          <p:nvPr/>
        </p:nvSpPr>
        <p:spPr>
          <a:xfrm>
            <a:off x="733567" y="599575"/>
            <a:ext cx="8901752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2400" b="1" i="0" dirty="0">
                <a:solidFill>
                  <a:srgbClr val="1A1A1A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Разъяснения по применению Порядка проведения аттестации педагогических работников организаций, осуществляющих образовательную деятельность, подготовленные совместно Министерством просвещения и  Общероссийским Профсоюзом образования в формате вопрос-ответ</a:t>
            </a:r>
          </a:p>
        </p:txBody>
      </p:sp>
    </p:spTree>
    <p:extLst>
      <p:ext uri="{BB962C8B-B14F-4D97-AF65-F5344CB8AC3E}">
        <p14:creationId xmlns:p14="http://schemas.microsoft.com/office/powerpoint/2010/main" val="1913344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1207</TotalTime>
  <Words>469</Words>
  <Application>Microsoft Office PowerPoint</Application>
  <PresentationFormat>Широкоэкранный</PresentationFormat>
  <Paragraphs>40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5" baseType="lpstr">
      <vt:lpstr>Arial</vt:lpstr>
      <vt:lpstr>Montserrat</vt:lpstr>
      <vt:lpstr>Times New Roman</vt:lpstr>
      <vt:lpstr>Trebuchet MS</vt:lpstr>
      <vt:lpstr>UICTFontTextStyleEmphasizedBody</vt:lpstr>
      <vt:lpstr>Wingdings</vt:lpstr>
      <vt:lpstr>Wingdings 3</vt:lpstr>
      <vt:lpstr>Аспект</vt:lpstr>
      <vt:lpstr>  Аттестация педагогических  работников в 2023 году:  действующий порядок и изменения </vt:lpstr>
      <vt:lpstr>Минюстом России 2 июня 2023 года зарегистрирован  приказ Министерства просвещения Российской Федерации от 24.03.2023 №196 «Об утверждении Порядка проведения аттестации педагогических работников организаций, осуществляющих образовательную деятельность».   Новый порядок вступает в силу с 1 сентября 2023 года  и действует до 31 августа 2029 года.   Прежний порядок утратил силу.   Ранее присвоенные квалификационные категории сохранятся в течение срока, на который они были установлены.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Аттестация педагогических работников в 2023 году: действующий порядок и изменения </dc:title>
  <dc:creator>Пользователь</dc:creator>
  <cp:lastModifiedBy>Пользователь</cp:lastModifiedBy>
  <cp:revision>7</cp:revision>
  <dcterms:created xsi:type="dcterms:W3CDTF">2023-10-27T06:01:21Z</dcterms:created>
  <dcterms:modified xsi:type="dcterms:W3CDTF">2023-11-09T10:03:24Z</dcterms:modified>
</cp:coreProperties>
</file>